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276" r:id="rId5"/>
    <p:sldId id="264" r:id="rId6"/>
    <p:sldId id="2247" r:id="rId7"/>
    <p:sldId id="2207" r:id="rId8"/>
    <p:sldId id="2205" r:id="rId9"/>
    <p:sldId id="2009" r:id="rId10"/>
    <p:sldId id="2269" r:id="rId11"/>
    <p:sldId id="2217" r:id="rId12"/>
    <p:sldId id="2243" r:id="rId13"/>
    <p:sldId id="2253" r:id="rId14"/>
    <p:sldId id="2219" r:id="rId15"/>
    <p:sldId id="2268" r:id="rId16"/>
    <p:sldId id="2272" r:id="rId17"/>
    <p:sldId id="2101" r:id="rId18"/>
    <p:sldId id="2215" r:id="rId19"/>
    <p:sldId id="455" r:id="rId20"/>
    <p:sldId id="2270" r:id="rId21"/>
    <p:sldId id="2254" r:id="rId22"/>
    <p:sldId id="2274" r:id="rId23"/>
    <p:sldId id="2271" r:id="rId24"/>
    <p:sldId id="2095" r:id="rId25"/>
    <p:sldId id="1987" r:id="rId26"/>
    <p:sldId id="272" r:id="rId27"/>
    <p:sldId id="1991" r:id="rId28"/>
  </p:sldIdLst>
  <p:sldSz cx="12192000" cy="6858000"/>
  <p:notesSz cx="7104063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7C80"/>
    <a:srgbClr val="FF6699"/>
    <a:srgbClr val="FF1D0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11" autoAdjust="0"/>
    <p:restoredTop sz="86202" autoAdjust="0"/>
  </p:normalViewPr>
  <p:slideViewPr>
    <p:cSldViewPr snapToGrid="0">
      <p:cViewPr varScale="1">
        <p:scale>
          <a:sx n="95" d="100"/>
          <a:sy n="95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DD1BA21F-0529-4A46-B2A1-BE0CE462D760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8FD39494-E0B3-41C0-A5A0-E4B44E0A36E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436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866859-D421-6B47-B25B-1D1B2F0B419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62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9480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34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801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8775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02416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40617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6269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7F21-F9C2-5743-A252-01A45BE88953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36680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45143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4847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0633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929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7F21-F9C2-5743-A252-01A45BE8895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34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1757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A37F21-F9C2-5743-A252-01A45BE8895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30009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0600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84242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D39494-E0B3-41C0-A5A0-E4B44E0A36E8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664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32554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8477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679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48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1104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4583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13629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9338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466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523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39376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F202C-14B5-4924-8949-41E9603849DE}" type="datetimeFigureOut">
              <a:rPr lang="nb-NO" smtClean="0"/>
              <a:t>19.05.2023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5A2E0-855D-45CF-AA5C-A1CB4C31823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96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aina.hagen@oslomet.no" TargetMode="External"/><Relationship Id="rId4" Type="http://schemas.openxmlformats.org/officeDocument/2006/relationships/image" Target="file:////Users/haai/Library/Containers/com.microsoft.Outlook/Data/Library/Caches/Signatures/signature_1756551973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oe.int/en/web/youth/-/revised-european-charter-on-the-participation-of-young-people-in-local-and-regional-lif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Bilde 3" descr="Et bilde som inneholder person, scene, scenebilde, flere&#10;&#10;Automatisk generert beskrivelse">
            <a:extLst>
              <a:ext uri="{FF2B5EF4-FFF2-40B4-BE49-F238E27FC236}">
                <a16:creationId xmlns:a16="http://schemas.microsoft.com/office/drawing/2014/main" id="{83A5CA33-0530-4F6A-C73D-1366DAF001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nb-NO" sz="5100" dirty="0">
                <a:solidFill>
                  <a:srgbClr val="FFFFFF"/>
                </a:solidFill>
              </a:rPr>
              <a:t>Rom for ung kreativitet</a:t>
            </a:r>
            <a:br>
              <a:rPr lang="nb-NO" sz="5100" dirty="0">
                <a:solidFill>
                  <a:srgbClr val="FFFFFF"/>
                </a:solidFill>
              </a:rPr>
            </a:br>
            <a:r>
              <a:rPr lang="nb-NO" sz="2800" dirty="0">
                <a:solidFill>
                  <a:srgbClr val="FFFFFF"/>
                </a:solidFill>
              </a:rPr>
              <a:t>Meningsfull medvirkning &amp; idéutvikling på åpne møteplasser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nb-NO" i="1">
                <a:solidFill>
                  <a:srgbClr val="FFFFFF"/>
                </a:solidFill>
              </a:rPr>
              <a:t>Aina Landsverk Hagen</a:t>
            </a:r>
          </a:p>
          <a:p>
            <a:r>
              <a:rPr lang="nb-NO" i="1">
                <a:solidFill>
                  <a:srgbClr val="FFFFFF"/>
                </a:solidFill>
              </a:rPr>
              <a:t>Arbeidsforskningsinstituttet, OsloMet – storbyuniversitetet  </a:t>
            </a:r>
          </a:p>
          <a:p>
            <a:r>
              <a:rPr lang="nb-NO" i="1">
                <a:solidFill>
                  <a:srgbClr val="FFFFFF"/>
                </a:solidFill>
              </a:rPr>
              <a:t>22. mai 2023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77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vegg, natt, mørk, lett&#10;&#10;Automatisk generert beskrivelse">
            <a:extLst>
              <a:ext uri="{FF2B5EF4-FFF2-40B4-BE49-F238E27FC236}">
                <a16:creationId xmlns:a16="http://schemas.microsoft.com/office/drawing/2014/main" id="{F9668C59-BD3F-02FD-DC05-4C1891C333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76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510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blyant, skrivesaker, kontorrekvisitter&#10;&#10;Automatisk generert beskrivelse">
            <a:extLst>
              <a:ext uri="{FF2B5EF4-FFF2-40B4-BE49-F238E27FC236}">
                <a16:creationId xmlns:a16="http://schemas.microsoft.com/office/drawing/2014/main" id="{1E784AA5-6DE0-64B3-1256-42F2C2FE8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92852EB-8A14-E4C4-DCD3-FE817F913289}"/>
              </a:ext>
            </a:extLst>
          </p:cNvPr>
          <p:cNvSpPr/>
          <p:nvPr/>
        </p:nvSpPr>
        <p:spPr>
          <a:xfrm>
            <a:off x="362378" y="822358"/>
            <a:ext cx="11225048" cy="221238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200" dirty="0">
                <a:solidFill>
                  <a:schemeClr val="tx1"/>
                </a:solidFill>
              </a:rPr>
              <a:t>Hvordan få til </a:t>
            </a:r>
          </a:p>
          <a:p>
            <a:pPr algn="ctr"/>
            <a:r>
              <a:rPr lang="nb-NO" sz="7200" i="1" dirty="0">
                <a:solidFill>
                  <a:schemeClr val="tx1"/>
                </a:solidFill>
              </a:rPr>
              <a:t>medvirkning med mening</a:t>
            </a:r>
            <a:r>
              <a:rPr lang="nb-NO" sz="72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589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" t="2187" r="513" b="1449"/>
          <a:stretch/>
        </p:blipFill>
        <p:spPr>
          <a:xfrm>
            <a:off x="-295656" y="-155448"/>
            <a:ext cx="12783312" cy="7168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58DBBB-5BEB-664D-840D-AADC0ED55627}"/>
              </a:ext>
            </a:extLst>
          </p:cNvPr>
          <p:cNvSpPr/>
          <p:nvPr/>
        </p:nvSpPr>
        <p:spPr>
          <a:xfrm>
            <a:off x="341970" y="358345"/>
            <a:ext cx="11508059" cy="6141309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FDA29C7-1089-5643-91D6-1D7339B70BED}"/>
              </a:ext>
            </a:extLst>
          </p:cNvPr>
          <p:cNvSpPr txBox="1">
            <a:spLocks/>
          </p:cNvSpPr>
          <p:nvPr/>
        </p:nvSpPr>
        <p:spPr>
          <a:xfrm>
            <a:off x="568955" y="358345"/>
            <a:ext cx="11182321" cy="5980669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Våre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viktigste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prosjekter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på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ung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medvirkning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og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medforsking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: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Alternative Spaces: Youth Participation 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(NFR, 2015-2018)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Ungdomstråkk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(KMD, 2016)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UngPlan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(PLB, 2019-2021)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i="1" dirty="0">
                <a:latin typeface="Moderat" pitchFamily="2" charset="77"/>
              </a:rPr>
              <a:t>Et sted å være ung: Metoder og rammeverk for innovativ medvirkning ved utvikling og etablering av ungdomssteder </a:t>
            </a:r>
            <a:r>
              <a:rPr lang="nb-NO" sz="2000" dirty="0">
                <a:latin typeface="Moderat" pitchFamily="2" charset="77"/>
              </a:rPr>
              <a:t>(</a:t>
            </a:r>
            <a:r>
              <a:rPr lang="nb-NO" sz="2000" dirty="0" err="1">
                <a:latin typeface="Moderat" pitchFamily="2" charset="77"/>
              </a:rPr>
              <a:t>UngHus</a:t>
            </a:r>
            <a:r>
              <a:rPr lang="nb-NO" sz="2000" dirty="0">
                <a:latin typeface="Moderat" pitchFamily="2" charset="77"/>
              </a:rPr>
              <a:t>)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(NFR, 2018-2021)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Unges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deltagelse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og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engasjement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i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lokal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stedsutvikling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(UDE) (2019-2022)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U+MxV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(Ung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medvirkning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) (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Bufdir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, 2021-2022)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1" dirty="0" err="1">
                <a:latin typeface="+mn-lt"/>
                <a:cs typeface="MuktaMahee Regular" panose="020B0000000000000000" pitchFamily="34" charset="77"/>
              </a:rPr>
              <a:t>YouCount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: </a:t>
            </a:r>
            <a:r>
              <a:rPr lang="en-US" sz="2000" i="1" dirty="0">
                <a:latin typeface="+mn-lt"/>
                <a:cs typeface="MuktaMahee Regular" panose="020B0000000000000000" pitchFamily="34" charset="77"/>
              </a:rPr>
              <a:t>Empowering youth and cocreating social innovations and policymaking through youth-focused citizen science</a:t>
            </a: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(EU, 2021-2024)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  <a:cs typeface="MuktaMahee Regular" panose="020B0000000000000000" pitchFamily="34" charset="77"/>
              </a:rPr>
              <a:t>Ung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i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Lillestrøm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(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Lillestrøm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kommune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, 2022-2024)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i="1" dirty="0">
                <a:latin typeface="+mn-lt"/>
                <a:cs typeface="MuktaMahee Regular" panose="020B0000000000000000" pitchFamily="34" charset="77"/>
              </a:rPr>
              <a:t>EVA-DGS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 (</a:t>
            </a:r>
            <a:r>
              <a:rPr lang="en-GB" sz="2000" dirty="0" err="1">
                <a:latin typeface="+mn-lt"/>
                <a:cs typeface="MuktaMahee Regular" panose="020B0000000000000000" pitchFamily="34" charset="77"/>
              </a:rPr>
              <a:t>OsloMet</a:t>
            </a:r>
            <a:r>
              <a:rPr lang="en-GB" sz="2000" dirty="0">
                <a:latin typeface="+mn-lt"/>
                <a:cs typeface="MuktaMahee Regular" panose="020B0000000000000000" pitchFamily="34" charset="77"/>
              </a:rPr>
              <a:t>, 2020-2023)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000" dirty="0" err="1">
                <a:latin typeface="+mn-lt"/>
                <a:cs typeface="MuktaMahee Regular" panose="020B0000000000000000" pitchFamily="34" charset="77"/>
              </a:rPr>
              <a:t>Bærekraftspiloten</a:t>
            </a:r>
            <a:r>
              <a:rPr lang="nb-NO" sz="2000" dirty="0">
                <a:latin typeface="+mn-lt"/>
                <a:cs typeface="MuktaMahee Regular" panose="020B0000000000000000" pitchFamily="34" charset="77"/>
              </a:rPr>
              <a:t> (</a:t>
            </a:r>
            <a:r>
              <a:rPr lang="nb-NO" sz="2000" dirty="0" err="1">
                <a:latin typeface="+mn-lt"/>
                <a:cs typeface="MuktaMahee Regular" panose="020B0000000000000000" pitchFamily="34" charset="77"/>
              </a:rPr>
              <a:t>OsloMet</a:t>
            </a:r>
            <a:r>
              <a:rPr lang="nb-NO" sz="2000" dirty="0">
                <a:latin typeface="+mn-lt"/>
                <a:cs typeface="MuktaMahee Regular" panose="020B0000000000000000" pitchFamily="34" charset="77"/>
              </a:rPr>
              <a:t> 2022-2023)</a:t>
            </a:r>
            <a:endParaRPr lang="en-GB" sz="2000" dirty="0">
              <a:latin typeface="+mn-lt"/>
              <a:cs typeface="MuktaMahee Regular" panose="020B0000000000000000" pitchFamily="34" charset="77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BE992AD-B423-E94F-7FD2-BA55C5C65F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2636" y="1999253"/>
            <a:ext cx="4346078" cy="3259560"/>
          </a:xfrm>
          <a:prstGeom prst="rect">
            <a:avLst/>
          </a:prstGeom>
        </p:spPr>
      </p:pic>
      <p:pic>
        <p:nvPicPr>
          <p:cNvPr id="6" name="Bilde 5" descr="Skjermbilde 2016-04-27 kl. 19.09.00.png">
            <a:extLst>
              <a:ext uri="{FF2B5EF4-FFF2-40B4-BE49-F238E27FC236}">
                <a16:creationId xmlns:a16="http://schemas.microsoft.com/office/drawing/2014/main" id="{DE1DBF95-0354-0DAB-0971-3648175DE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97" y="450493"/>
            <a:ext cx="4123287" cy="5796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Bilde 3" descr="UTKAST_frontogmellomsider_sisteversjon 1_ny.jpg">
            <a:extLst>
              <a:ext uri="{FF2B5EF4-FFF2-40B4-BE49-F238E27FC236}">
                <a16:creationId xmlns:a16="http://schemas.microsoft.com/office/drawing/2014/main" id="{3EBADC60-5479-6610-AC8A-522BFD8A77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44" y="518985"/>
            <a:ext cx="2271983" cy="3212841"/>
          </a:xfrm>
          <a:prstGeom prst="rect">
            <a:avLst/>
          </a:prstGeom>
        </p:spPr>
      </p:pic>
      <p:pic>
        <p:nvPicPr>
          <p:cNvPr id="8" name="Bilde 7" descr="Et bilde som inneholder tekst, person, ser på&#10;&#10;Automatisk generert beskrivelse">
            <a:extLst>
              <a:ext uri="{FF2B5EF4-FFF2-40B4-BE49-F238E27FC236}">
                <a16:creationId xmlns:a16="http://schemas.microsoft.com/office/drawing/2014/main" id="{2BCAB071-DD4D-C6D1-1611-BD28352704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32" y="436780"/>
            <a:ext cx="4123286" cy="581008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800C5FF-AA98-DE38-4E08-9E1217BAE6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672" y="436780"/>
            <a:ext cx="4172712" cy="5877059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6C5D0DC2-833E-F9CA-F7C7-0ABB3C7A1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83" y="3542843"/>
            <a:ext cx="2236002" cy="3155411"/>
          </a:xfrm>
          <a:prstGeom prst="rect">
            <a:avLst/>
          </a:prstGeom>
        </p:spPr>
      </p:pic>
      <p:pic>
        <p:nvPicPr>
          <p:cNvPr id="14" name="Bilde 13" descr="Et bilde som inneholder tekst, klær, mann, Menneskeansikt&#10;&#10;Automatisk generert beskrivelse">
            <a:extLst>
              <a:ext uri="{FF2B5EF4-FFF2-40B4-BE49-F238E27FC236}">
                <a16:creationId xmlns:a16="http://schemas.microsoft.com/office/drawing/2014/main" id="{9B54D7DD-15FC-38D8-89B3-C0F71906A6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123" y="358345"/>
            <a:ext cx="4276105" cy="606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" t="2187" r="513" b="1449"/>
          <a:stretch/>
        </p:blipFill>
        <p:spPr>
          <a:xfrm>
            <a:off x="-295656" y="-155448"/>
            <a:ext cx="12783312" cy="7168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58DBBB-5BEB-664D-840D-AADC0ED55627}"/>
              </a:ext>
            </a:extLst>
          </p:cNvPr>
          <p:cNvSpPr/>
          <p:nvPr/>
        </p:nvSpPr>
        <p:spPr>
          <a:xfrm>
            <a:off x="1721224" y="537882"/>
            <a:ext cx="8700248" cy="5566314"/>
          </a:xfrm>
          <a:prstGeom prst="rect">
            <a:avLst/>
          </a:prstGeom>
          <a:solidFill>
            <a:srgbClr val="FFFFF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12CA4EEC-F024-2856-924C-B467A9A603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16" b="8932"/>
          <a:stretch/>
        </p:blipFill>
        <p:spPr>
          <a:xfrm>
            <a:off x="1605607" y="753805"/>
            <a:ext cx="8980785" cy="5135295"/>
          </a:xfrm>
          <a:prstGeom prst="rect">
            <a:avLst/>
          </a:prstGeom>
        </p:spPr>
      </p:pic>
      <p:sp>
        <p:nvSpPr>
          <p:cNvPr id="14" name="Smultring 13">
            <a:extLst>
              <a:ext uri="{FF2B5EF4-FFF2-40B4-BE49-F238E27FC236}">
                <a16:creationId xmlns:a16="http://schemas.microsoft.com/office/drawing/2014/main" id="{3FBDBC67-1B3D-5FF1-6C0E-654988CEC4D6}"/>
              </a:ext>
            </a:extLst>
          </p:cNvPr>
          <p:cNvSpPr/>
          <p:nvPr/>
        </p:nvSpPr>
        <p:spPr>
          <a:xfrm>
            <a:off x="5446642" y="753805"/>
            <a:ext cx="1166191" cy="1711099"/>
          </a:xfrm>
          <a:prstGeom prst="donut">
            <a:avLst>
              <a:gd name="adj" fmla="val 3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Smultring 14">
            <a:extLst>
              <a:ext uri="{FF2B5EF4-FFF2-40B4-BE49-F238E27FC236}">
                <a16:creationId xmlns:a16="http://schemas.microsoft.com/office/drawing/2014/main" id="{4DD7E733-BDA6-5D06-D7D1-EBAD63BA60CB}"/>
              </a:ext>
            </a:extLst>
          </p:cNvPr>
          <p:cNvSpPr/>
          <p:nvPr/>
        </p:nvSpPr>
        <p:spPr>
          <a:xfrm>
            <a:off x="7712307" y="2366329"/>
            <a:ext cx="1166191" cy="1711099"/>
          </a:xfrm>
          <a:prstGeom prst="donut">
            <a:avLst>
              <a:gd name="adj" fmla="val 3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" name="Smultring 15">
            <a:extLst>
              <a:ext uri="{FF2B5EF4-FFF2-40B4-BE49-F238E27FC236}">
                <a16:creationId xmlns:a16="http://schemas.microsoft.com/office/drawing/2014/main" id="{31D5C260-471D-2A3F-8FBD-E3E307885278}"/>
              </a:ext>
            </a:extLst>
          </p:cNvPr>
          <p:cNvSpPr/>
          <p:nvPr/>
        </p:nvSpPr>
        <p:spPr>
          <a:xfrm>
            <a:off x="4306955" y="4189254"/>
            <a:ext cx="1166191" cy="1711099"/>
          </a:xfrm>
          <a:prstGeom prst="donut">
            <a:avLst>
              <a:gd name="adj" fmla="val 30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9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person, bakke, utendørs, fottøy&#10;&#10;Automatisk generert beskrivelse">
            <a:extLst>
              <a:ext uri="{FF2B5EF4-FFF2-40B4-BE49-F238E27FC236}">
                <a16:creationId xmlns:a16="http://schemas.microsoft.com/office/drawing/2014/main" id="{4BB674D9-BCF5-964C-BEC1-A385471F4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97" b="1985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pic>
        <p:nvPicPr>
          <p:cNvPr id="3" name="Bilde 2" descr="Et bilde som inneholder tekst, skjermbilde, Font, Grafikk&#10;&#10;Automatisk generert beskrivelse">
            <a:extLst>
              <a:ext uri="{FF2B5EF4-FFF2-40B4-BE49-F238E27FC236}">
                <a16:creationId xmlns:a16="http://schemas.microsoft.com/office/drawing/2014/main" id="{286E8208-BE7A-E59C-49E4-89DF8F56A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58" y="297751"/>
            <a:ext cx="1908001" cy="213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6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jerne med 5 tagger 3">
            <a:extLst>
              <a:ext uri="{FF2B5EF4-FFF2-40B4-BE49-F238E27FC236}">
                <a16:creationId xmlns:a16="http://schemas.microsoft.com/office/drawing/2014/main" id="{D6475F43-2AD5-8947-9FD2-7CC0610E1B10}"/>
              </a:ext>
            </a:extLst>
          </p:cNvPr>
          <p:cNvSpPr/>
          <p:nvPr/>
        </p:nvSpPr>
        <p:spPr>
          <a:xfrm>
            <a:off x="6602681" y="1911927"/>
            <a:ext cx="463137" cy="4750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de 4" descr="Et bilde som inneholder klær, person, utendørs, sko&#10;&#10;Automatisk generert beskrivelse">
            <a:extLst>
              <a:ext uri="{FF2B5EF4-FFF2-40B4-BE49-F238E27FC236}">
                <a16:creationId xmlns:a16="http://schemas.microsoft.com/office/drawing/2014/main" id="{0D9038B4-3191-987A-529E-1C0080D91D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8522" cy="6856718"/>
          </a:xfrm>
          <a:prstGeom prst="rect">
            <a:avLst/>
          </a:prstGeom>
        </p:spPr>
      </p:pic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95110469-6903-8F4B-BA28-3AD39FC32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74" t="7502" r="17650" b="2923"/>
          <a:stretch/>
        </p:blipFill>
        <p:spPr>
          <a:xfrm>
            <a:off x="2156991" y="0"/>
            <a:ext cx="10035009" cy="685671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E15E297-5F0E-5A4E-8743-17FEE2082C93}"/>
              </a:ext>
            </a:extLst>
          </p:cNvPr>
          <p:cNvSpPr/>
          <p:nvPr/>
        </p:nvSpPr>
        <p:spPr>
          <a:xfrm>
            <a:off x="0" y="4536606"/>
            <a:ext cx="12192000" cy="206590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E97212D-9D29-5643-AA50-0E3173371722}"/>
              </a:ext>
            </a:extLst>
          </p:cNvPr>
          <p:cNvSpPr/>
          <p:nvPr/>
        </p:nvSpPr>
        <p:spPr>
          <a:xfrm>
            <a:off x="2978986" y="4504030"/>
            <a:ext cx="8633894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Moderat" pitchFamily="2" charset="77"/>
              </a:rPr>
              <a:t>Unge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forteller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oss</a:t>
            </a:r>
            <a:r>
              <a:rPr lang="en-US" sz="2800" dirty="0">
                <a:latin typeface="Moderat" pitchFamily="2" charset="77"/>
              </a:rPr>
              <a:t>: </a:t>
            </a:r>
          </a:p>
          <a:p>
            <a:pPr lvl="1">
              <a:lnSpc>
                <a:spcPct val="150000"/>
              </a:lnSpc>
            </a:pPr>
            <a:r>
              <a:rPr lang="en-US" sz="2800" b="1" dirty="0">
                <a:latin typeface="Moderat" pitchFamily="2" charset="77"/>
              </a:rPr>
              <a:t>“Vi </a:t>
            </a:r>
            <a:r>
              <a:rPr lang="en-US" sz="2800" b="1" dirty="0" err="1">
                <a:latin typeface="Moderat" pitchFamily="2" charset="77"/>
              </a:rPr>
              <a:t>trenger</a:t>
            </a:r>
            <a:r>
              <a:rPr lang="en-US" sz="2800" b="1" dirty="0">
                <a:latin typeface="Moderat" pitchFamily="2" charset="77"/>
              </a:rPr>
              <a:t> et </a:t>
            </a:r>
            <a:r>
              <a:rPr lang="en-US" sz="2800" b="1" dirty="0" err="1">
                <a:latin typeface="Moderat" pitchFamily="2" charset="77"/>
              </a:rPr>
              <a:t>sted</a:t>
            </a:r>
            <a:r>
              <a:rPr lang="en-US" sz="2800" b="1" dirty="0">
                <a:latin typeface="Moderat" pitchFamily="2" charset="77"/>
              </a:rPr>
              <a:t> </a:t>
            </a:r>
            <a:r>
              <a:rPr lang="en-US" sz="2800" b="1" dirty="0" err="1">
                <a:latin typeface="Moderat" pitchFamily="2" charset="77"/>
              </a:rPr>
              <a:t>å</a:t>
            </a:r>
            <a:r>
              <a:rPr lang="en-US" sz="2800" b="1" dirty="0">
                <a:latin typeface="Moderat" pitchFamily="2" charset="77"/>
              </a:rPr>
              <a:t> </a:t>
            </a:r>
            <a:r>
              <a:rPr lang="en-US" sz="2800" b="1" dirty="0" err="1">
                <a:latin typeface="Moderat" pitchFamily="2" charset="77"/>
              </a:rPr>
              <a:t>være</a:t>
            </a:r>
            <a:endParaRPr lang="en-US" sz="2800" b="1" dirty="0">
              <a:latin typeface="Moderat" pitchFamily="2" charset="77"/>
            </a:endParaRPr>
          </a:p>
          <a:p>
            <a:pPr lvl="1">
              <a:lnSpc>
                <a:spcPct val="150000"/>
              </a:lnSpc>
            </a:pPr>
            <a:r>
              <a:rPr lang="en-US" sz="2800" b="1" dirty="0">
                <a:latin typeface="Moderat" pitchFamily="2" charset="77"/>
              </a:rPr>
              <a:t>“Vi </a:t>
            </a:r>
            <a:r>
              <a:rPr lang="en-US" sz="2800" b="1" dirty="0" err="1">
                <a:latin typeface="Moderat" pitchFamily="2" charset="77"/>
              </a:rPr>
              <a:t>trenger</a:t>
            </a:r>
            <a:r>
              <a:rPr lang="en-US" sz="2800" b="1" dirty="0">
                <a:latin typeface="Moderat" pitchFamily="2" charset="77"/>
              </a:rPr>
              <a:t> den </a:t>
            </a:r>
            <a:r>
              <a:rPr lang="en-US" sz="2800" b="1" dirty="0" err="1">
                <a:latin typeface="Moderat" pitchFamily="2" charset="77"/>
              </a:rPr>
              <a:t>første</a:t>
            </a:r>
            <a:r>
              <a:rPr lang="en-US" sz="2800" b="1" dirty="0">
                <a:latin typeface="Moderat" pitchFamily="2" charset="77"/>
              </a:rPr>
              <a:t> </a:t>
            </a:r>
            <a:r>
              <a:rPr lang="en-US" sz="2800" b="1" dirty="0" err="1">
                <a:latin typeface="Moderat" pitchFamily="2" charset="77"/>
              </a:rPr>
              <a:t>jobben</a:t>
            </a:r>
            <a:endParaRPr lang="en-US" sz="2800" b="1" dirty="0">
              <a:latin typeface="Moderat" pitchFamily="2" charset="77"/>
            </a:endParaRPr>
          </a:p>
        </p:txBody>
      </p:sp>
      <p:pic>
        <p:nvPicPr>
          <p:cNvPr id="9" name="Graphic 5" descr="Bullseye">
            <a:extLst>
              <a:ext uri="{FF2B5EF4-FFF2-40B4-BE49-F238E27FC236}">
                <a16:creationId xmlns:a16="http://schemas.microsoft.com/office/drawing/2014/main" id="{9440EC9B-13B2-8046-A131-78396A3DF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0865" y="4756297"/>
            <a:ext cx="1498121" cy="14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964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ACDAC-2F40-2C49-8A16-46FB7E7307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90910"/>
            <a:ext cx="12192000" cy="914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D51DC22-8E96-464F-AD6D-7C2ED822909C}"/>
              </a:ext>
            </a:extLst>
          </p:cNvPr>
          <p:cNvSpPr/>
          <p:nvPr/>
        </p:nvSpPr>
        <p:spPr>
          <a:xfrm>
            <a:off x="0" y="968829"/>
            <a:ext cx="12192000" cy="180702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63FCF5-9403-C549-89A5-AEF64FC5FB6B}"/>
              </a:ext>
            </a:extLst>
          </p:cNvPr>
          <p:cNvSpPr/>
          <p:nvPr/>
        </p:nvSpPr>
        <p:spPr>
          <a:xfrm>
            <a:off x="2978987" y="1223075"/>
            <a:ext cx="73727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Moderat" pitchFamily="2" charset="77"/>
              </a:rPr>
              <a:t>I </a:t>
            </a:r>
            <a:r>
              <a:rPr lang="en-US" sz="2800" dirty="0" err="1">
                <a:latin typeface="Moderat" pitchFamily="2" charset="77"/>
              </a:rPr>
              <a:t>UngHus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lurte</a:t>
            </a:r>
            <a:r>
              <a:rPr lang="en-US" sz="2800" dirty="0">
                <a:latin typeface="Moderat" pitchFamily="2" charset="77"/>
              </a:rPr>
              <a:t> vi </a:t>
            </a:r>
            <a:r>
              <a:rPr lang="en-US" sz="2800" dirty="0" err="1">
                <a:latin typeface="Moderat" pitchFamily="2" charset="77"/>
              </a:rPr>
              <a:t>på</a:t>
            </a:r>
            <a:r>
              <a:rPr lang="en-US" sz="2800" dirty="0">
                <a:latin typeface="Moderat" pitchFamily="2" charset="77"/>
              </a:rPr>
              <a:t>: </a:t>
            </a:r>
            <a:r>
              <a:rPr lang="en-US" sz="2800" dirty="0" err="1">
                <a:latin typeface="Moderat" pitchFamily="2" charset="77"/>
              </a:rPr>
              <a:t>Hvordan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kan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unge</a:t>
            </a:r>
            <a:r>
              <a:rPr lang="en-US" sz="2800" dirty="0">
                <a:latin typeface="Moderat" pitchFamily="2" charset="77"/>
              </a:rPr>
              <a:t> best </a:t>
            </a:r>
            <a:r>
              <a:rPr lang="en-US" sz="2800" dirty="0" err="1">
                <a:latin typeface="Moderat" pitchFamily="2" charset="77"/>
              </a:rPr>
              <a:t>være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b="1" dirty="0" err="1">
                <a:latin typeface="Moderat" pitchFamily="2" charset="77"/>
              </a:rPr>
              <a:t>medforskere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og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b="1" dirty="0" err="1">
                <a:latin typeface="Moderat" pitchFamily="2" charset="77"/>
              </a:rPr>
              <a:t>medvirkere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når</a:t>
            </a:r>
            <a:r>
              <a:rPr lang="en-US" sz="2800" dirty="0">
                <a:latin typeface="Moderat" pitchFamily="2" charset="77"/>
              </a:rPr>
              <a:t> man </a:t>
            </a:r>
            <a:r>
              <a:rPr lang="en-US" sz="2800" dirty="0" err="1">
                <a:latin typeface="Moderat" pitchFamily="2" charset="77"/>
              </a:rPr>
              <a:t>skal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etablere</a:t>
            </a:r>
            <a:r>
              <a:rPr lang="en-US" sz="2800" dirty="0">
                <a:latin typeface="Moderat" pitchFamily="2" charset="77"/>
              </a:rPr>
              <a:t>, </a:t>
            </a:r>
            <a:r>
              <a:rPr lang="en-US" sz="2800" dirty="0" err="1">
                <a:latin typeface="Moderat" pitchFamily="2" charset="77"/>
              </a:rPr>
              <a:t>utvikle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og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evaluere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steder</a:t>
            </a:r>
            <a:r>
              <a:rPr lang="en-US" sz="2800" dirty="0">
                <a:latin typeface="Moderat" pitchFamily="2" charset="77"/>
              </a:rPr>
              <a:t> for </a:t>
            </a:r>
            <a:r>
              <a:rPr lang="en-US" sz="2800" dirty="0" err="1">
                <a:latin typeface="Moderat" pitchFamily="2" charset="77"/>
              </a:rPr>
              <a:t>ungdom</a:t>
            </a:r>
            <a:r>
              <a:rPr lang="en-US" sz="2800" dirty="0">
                <a:latin typeface="Moderat" pitchFamily="2" charset="77"/>
              </a:rPr>
              <a:t>?</a:t>
            </a:r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8D166200-06BC-C740-894D-71A90FFDC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80865" y="1188520"/>
            <a:ext cx="1498121" cy="14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3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jerne med 5 tagger 3">
            <a:extLst>
              <a:ext uri="{FF2B5EF4-FFF2-40B4-BE49-F238E27FC236}">
                <a16:creationId xmlns:a16="http://schemas.microsoft.com/office/drawing/2014/main" id="{D6475F43-2AD5-8947-9FD2-7CC0610E1B10}"/>
              </a:ext>
            </a:extLst>
          </p:cNvPr>
          <p:cNvSpPr/>
          <p:nvPr/>
        </p:nvSpPr>
        <p:spPr>
          <a:xfrm>
            <a:off x="6602681" y="1911927"/>
            <a:ext cx="463137" cy="4750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Bilde 2" descr="Et bilde som inneholder kart&#10;&#10;Automatisk generert beskrivelse">
            <a:extLst>
              <a:ext uri="{FF2B5EF4-FFF2-40B4-BE49-F238E27FC236}">
                <a16:creationId xmlns:a16="http://schemas.microsoft.com/office/drawing/2014/main" id="{95110469-6903-8F4B-BA28-3AD39FC329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74" t="7502" r="17650" b="2923"/>
          <a:stretch/>
        </p:blipFill>
        <p:spPr>
          <a:xfrm>
            <a:off x="2156991" y="0"/>
            <a:ext cx="10035009" cy="6856718"/>
          </a:xfrm>
          <a:prstGeom prst="rect">
            <a:avLst/>
          </a:prstGeom>
        </p:spPr>
      </p:pic>
      <p:pic>
        <p:nvPicPr>
          <p:cNvPr id="5" name="Bilde 4" descr="Et bilde som inneholder klær, person, utendørs, sko&#10;&#10;Automatisk generert beskrivelse">
            <a:extLst>
              <a:ext uri="{FF2B5EF4-FFF2-40B4-BE49-F238E27FC236}">
                <a16:creationId xmlns:a16="http://schemas.microsoft.com/office/drawing/2014/main" id="{0D9038B4-3191-987A-529E-1C0080D91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8522" cy="685671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E15E297-5F0E-5A4E-8743-17FEE2082C93}"/>
              </a:ext>
            </a:extLst>
          </p:cNvPr>
          <p:cNvSpPr/>
          <p:nvPr/>
        </p:nvSpPr>
        <p:spPr>
          <a:xfrm>
            <a:off x="0" y="4536606"/>
            <a:ext cx="12192000" cy="1807029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E97212D-9D29-5643-AA50-0E3173371722}"/>
              </a:ext>
            </a:extLst>
          </p:cNvPr>
          <p:cNvSpPr/>
          <p:nvPr/>
        </p:nvSpPr>
        <p:spPr>
          <a:xfrm>
            <a:off x="2978987" y="4792231"/>
            <a:ext cx="74290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Moderat" pitchFamily="2" charset="77"/>
              </a:rPr>
              <a:t>I </a:t>
            </a:r>
            <a:r>
              <a:rPr lang="en-US" sz="2800" dirty="0" err="1">
                <a:latin typeface="Moderat" pitchFamily="2" charset="77"/>
              </a:rPr>
              <a:t>YouCount</a:t>
            </a:r>
            <a:r>
              <a:rPr lang="en-US" sz="2800" dirty="0">
                <a:latin typeface="Moderat" pitchFamily="2" charset="77"/>
              </a:rPr>
              <a:t> lurer vi </a:t>
            </a:r>
            <a:r>
              <a:rPr lang="en-US" sz="2800" dirty="0" err="1">
                <a:latin typeface="Moderat" pitchFamily="2" charset="77"/>
              </a:rPr>
              <a:t>på</a:t>
            </a:r>
            <a:r>
              <a:rPr lang="en-US" sz="2800" dirty="0">
                <a:latin typeface="Moderat" pitchFamily="2" charset="77"/>
              </a:rPr>
              <a:t>: </a:t>
            </a:r>
            <a:r>
              <a:rPr lang="en-US" sz="2800" dirty="0" err="1">
                <a:latin typeface="Moderat" pitchFamily="2" charset="77"/>
              </a:rPr>
              <a:t>Hvordan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opplever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unge</a:t>
            </a:r>
            <a:r>
              <a:rPr lang="en-US" sz="2800" dirty="0">
                <a:latin typeface="Moderat" pitchFamily="2" charset="77"/>
              </a:rPr>
              <a:t> at de </a:t>
            </a:r>
            <a:r>
              <a:rPr lang="en-US" sz="2800" dirty="0" err="1">
                <a:latin typeface="Moderat" pitchFamily="2" charset="77"/>
              </a:rPr>
              <a:t>blir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b="1" dirty="0" err="1">
                <a:latin typeface="Moderat" pitchFamily="2" charset="77"/>
              </a:rPr>
              <a:t>sosialt</a:t>
            </a:r>
            <a:r>
              <a:rPr lang="en-US" sz="2800" b="1" dirty="0">
                <a:latin typeface="Moderat" pitchFamily="2" charset="77"/>
              </a:rPr>
              <a:t> </a:t>
            </a:r>
            <a:r>
              <a:rPr lang="en-US" sz="2800" b="1" dirty="0" err="1">
                <a:latin typeface="Moderat" pitchFamily="2" charset="77"/>
              </a:rPr>
              <a:t>inkludert</a:t>
            </a:r>
            <a:r>
              <a:rPr lang="en-US" sz="2800" b="1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gjennom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tilgang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på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jobb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og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sosialt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entreprenørskap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i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eget</a:t>
            </a:r>
            <a:r>
              <a:rPr lang="en-US" sz="2800" dirty="0">
                <a:latin typeface="Moderat" pitchFamily="2" charset="77"/>
              </a:rPr>
              <a:t> </a:t>
            </a:r>
            <a:r>
              <a:rPr lang="en-US" sz="2800" dirty="0" err="1">
                <a:latin typeface="Moderat" pitchFamily="2" charset="77"/>
              </a:rPr>
              <a:t>nærmiljø</a:t>
            </a:r>
            <a:r>
              <a:rPr lang="en-US" sz="2800" dirty="0">
                <a:latin typeface="Moderat" pitchFamily="2" charset="77"/>
              </a:rPr>
              <a:t>?</a:t>
            </a:r>
          </a:p>
        </p:txBody>
      </p:sp>
      <p:pic>
        <p:nvPicPr>
          <p:cNvPr id="9" name="Graphic 5" descr="Bullseye">
            <a:extLst>
              <a:ext uri="{FF2B5EF4-FFF2-40B4-BE49-F238E27FC236}">
                <a16:creationId xmlns:a16="http://schemas.microsoft.com/office/drawing/2014/main" id="{9440EC9B-13B2-8046-A131-78396A3DF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0865" y="4756297"/>
            <a:ext cx="1498121" cy="149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96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ur Filled Lollipops">
            <a:extLst>
              <a:ext uri="{FF2B5EF4-FFF2-40B4-BE49-F238E27FC236}">
                <a16:creationId xmlns:a16="http://schemas.microsoft.com/office/drawing/2014/main" id="{3A81DBCD-27D1-1E0B-C1C6-E0C7B3667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7362"/>
            <a:ext cx="12192000" cy="845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 descr="Et bilde som inneholder tekst, clip art, Grafikk, grafisk design&#10;&#10;Automatisk generert beskrivelse">
            <a:extLst>
              <a:ext uri="{FF2B5EF4-FFF2-40B4-BE49-F238E27FC236}">
                <a16:creationId xmlns:a16="http://schemas.microsoft.com/office/drawing/2014/main" id="{BE425145-B248-20D3-FFAE-AE68DA98A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5550" y="185975"/>
            <a:ext cx="2070527" cy="234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76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CD203B6-9D34-4C55-9CF4-916D79714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Bilde 8" descr="Et bilde som inneholder skjermbilde, klær, musikkinstrument, PC-spill&#10;&#10;Automatisk generert beskrivelse">
            <a:extLst>
              <a:ext uri="{FF2B5EF4-FFF2-40B4-BE49-F238E27FC236}">
                <a16:creationId xmlns:a16="http://schemas.microsoft.com/office/drawing/2014/main" id="{4CE3EF78-BCD0-6A6C-37C8-E4475A83EB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" r="16116" b="1"/>
          <a:stretch/>
        </p:blipFill>
        <p:spPr>
          <a:xfrm>
            <a:off x="2296" y="10"/>
            <a:ext cx="7395866" cy="4470857"/>
          </a:xfrm>
          <a:prstGeom prst="rect">
            <a:avLst/>
          </a:prstGeom>
        </p:spPr>
      </p:pic>
      <p:pic>
        <p:nvPicPr>
          <p:cNvPr id="5" name="Bilde 4" descr="Et bilde som inneholder Multimedieprogramvare, programvare, Grafikkprogramvare, Dataikon&#10;&#10;Automatisk generert beskrivelse">
            <a:extLst>
              <a:ext uri="{FF2B5EF4-FFF2-40B4-BE49-F238E27FC236}">
                <a16:creationId xmlns:a16="http://schemas.microsoft.com/office/drawing/2014/main" id="{C253BB0E-6300-7202-BFAA-40B4E2D6C2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3" b="-3"/>
          <a:stretch/>
        </p:blipFill>
        <p:spPr>
          <a:xfrm>
            <a:off x="7499230" y="-2"/>
            <a:ext cx="4689052" cy="2228757"/>
          </a:xfrm>
          <a:prstGeom prst="rect">
            <a:avLst/>
          </a:prstGeom>
        </p:spPr>
      </p:pic>
      <p:pic>
        <p:nvPicPr>
          <p:cNvPr id="3" name="Bilde 2" descr="Et bilde som inneholder Menneskeansikt, klær, jente, skjermbilde&#10;&#10;Automatisk generert beskrivelse">
            <a:extLst>
              <a:ext uri="{FF2B5EF4-FFF2-40B4-BE49-F238E27FC236}">
                <a16:creationId xmlns:a16="http://schemas.microsoft.com/office/drawing/2014/main" id="{53EE1125-460A-59E1-A204-9EB63BB668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97"/>
          <a:stretch/>
        </p:blipFill>
        <p:spPr>
          <a:xfrm>
            <a:off x="7499338" y="2324139"/>
            <a:ext cx="4682932" cy="2133380"/>
          </a:xfrm>
          <a:prstGeom prst="rect">
            <a:avLst/>
          </a:prstGeom>
        </p:spPr>
      </p:pic>
      <p:pic>
        <p:nvPicPr>
          <p:cNvPr id="7" name="Bilde 6" descr="Et bilde som inneholder Multimedieprogramvare, programvare, skjermbilde, tekst&#10;&#10;Automatisk generert beskrivelse">
            <a:extLst>
              <a:ext uri="{FF2B5EF4-FFF2-40B4-BE49-F238E27FC236}">
                <a16:creationId xmlns:a16="http://schemas.microsoft.com/office/drawing/2014/main" id="{8BA57DC8-65F6-BC6A-1D90-8B4B9D9782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" b="1"/>
          <a:stretch/>
        </p:blipFill>
        <p:spPr>
          <a:xfrm>
            <a:off x="-3717" y="4566250"/>
            <a:ext cx="4627475" cy="2291750"/>
          </a:xfrm>
          <a:prstGeom prst="rect">
            <a:avLst/>
          </a:prstGeom>
        </p:spPr>
      </p:pic>
      <p:pic>
        <p:nvPicPr>
          <p:cNvPr id="11" name="Bilde 10" descr="Et bilde som inneholder video, multimedia, media, Displayenhet&#10;&#10;Automatisk generert beskrivelse">
            <a:extLst>
              <a:ext uri="{FF2B5EF4-FFF2-40B4-BE49-F238E27FC236}">
                <a16:creationId xmlns:a16="http://schemas.microsoft.com/office/drawing/2014/main" id="{04A76770-6C2B-4383-5087-4CA3267448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9" r="1" b="17249"/>
          <a:stretch/>
        </p:blipFill>
        <p:spPr>
          <a:xfrm>
            <a:off x="4713920" y="4566250"/>
            <a:ext cx="7462341" cy="2291750"/>
          </a:xfrm>
          <a:prstGeom prst="rect">
            <a:avLst/>
          </a:prstGeom>
        </p:spPr>
      </p:pic>
      <p:pic>
        <p:nvPicPr>
          <p:cNvPr id="16" name="Bilde 15" descr="Et bilde som inneholder himmel, sky, utendørs, vei&#10;&#10;Automatisk generert beskrivelse">
            <a:extLst>
              <a:ext uri="{FF2B5EF4-FFF2-40B4-BE49-F238E27FC236}">
                <a16:creationId xmlns:a16="http://schemas.microsoft.com/office/drawing/2014/main" id="{85669B02-1B1D-5355-CAA1-F0032C38ED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63" y="2462866"/>
            <a:ext cx="3438199" cy="193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8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person, mann&#10;&#10;Automatisk generert beskrivelse">
            <a:extLst>
              <a:ext uri="{FF2B5EF4-FFF2-40B4-BE49-F238E27FC236}">
                <a16:creationId xmlns:a16="http://schemas.microsoft.com/office/drawing/2014/main" id="{74D276DA-F948-A427-5E74-DDFB41EC7E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86" b="78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25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6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klær, vegg, person, innendørs&#10;&#10;Automatisk generert beskrivelse">
            <a:extLst>
              <a:ext uri="{FF2B5EF4-FFF2-40B4-BE49-F238E27FC236}">
                <a16:creationId xmlns:a16="http://schemas.microsoft.com/office/drawing/2014/main" id="{CCCC3E0A-DF57-ED4A-C535-60785BD532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2" r="24506"/>
          <a:stretch/>
        </p:blipFill>
        <p:spPr>
          <a:xfrm>
            <a:off x="196731" y="166533"/>
            <a:ext cx="3809612" cy="6524936"/>
          </a:xfrm>
          <a:prstGeom prst="rect">
            <a:avLst/>
          </a:prstGeom>
        </p:spPr>
      </p:pic>
      <p:pic>
        <p:nvPicPr>
          <p:cNvPr id="12" name="Bilde 11" descr="Et bilde som inneholder vegg, Menneskeansikt, klær, person&#10;&#10;Automatisk generert beskrivelse">
            <a:extLst>
              <a:ext uri="{FF2B5EF4-FFF2-40B4-BE49-F238E27FC236}">
                <a16:creationId xmlns:a16="http://schemas.microsoft.com/office/drawing/2014/main" id="{9B4A4908-B06E-2C0D-E47B-056355262C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" r="5278" b="-2"/>
          <a:stretch/>
        </p:blipFill>
        <p:spPr>
          <a:xfrm>
            <a:off x="4196497" y="166533"/>
            <a:ext cx="3797618" cy="6524936"/>
          </a:xfrm>
          <a:prstGeom prst="rect">
            <a:avLst/>
          </a:prstGeom>
        </p:spPr>
      </p:pic>
      <p:pic>
        <p:nvPicPr>
          <p:cNvPr id="6" name="Bilde 5" descr="Et bilde som inneholder klær, person, innendørs, Menneskeansikt&#10;&#10;Automatisk generert beskrivelse">
            <a:extLst>
              <a:ext uri="{FF2B5EF4-FFF2-40B4-BE49-F238E27FC236}">
                <a16:creationId xmlns:a16="http://schemas.microsoft.com/office/drawing/2014/main" id="{727BBB81-746D-E2CC-E1B1-F41FCD0A1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5" b="5"/>
          <a:stretch/>
        </p:blipFill>
        <p:spPr>
          <a:xfrm>
            <a:off x="8183346" y="166533"/>
            <a:ext cx="3822808" cy="3160653"/>
          </a:xfrm>
          <a:prstGeom prst="rect">
            <a:avLst/>
          </a:prstGeom>
        </p:spPr>
      </p:pic>
      <p:pic>
        <p:nvPicPr>
          <p:cNvPr id="5" name="Bilde 4" descr="Et bilde som inneholder innendørs, vegg, interiørdesign, rom&#10;&#10;Automatisk generert beskrivelse">
            <a:extLst>
              <a:ext uri="{FF2B5EF4-FFF2-40B4-BE49-F238E27FC236}">
                <a16:creationId xmlns:a16="http://schemas.microsoft.com/office/drawing/2014/main" id="{FF8E6198-7EA2-6641-7951-4E883F1448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1" r="25469" b="2"/>
          <a:stretch/>
        </p:blipFill>
        <p:spPr>
          <a:xfrm rot="5400000">
            <a:off x="8502386" y="3187700"/>
            <a:ext cx="3184727" cy="382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62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roup of People Huddling Up">
            <a:extLst>
              <a:ext uri="{FF2B5EF4-FFF2-40B4-BE49-F238E27FC236}">
                <a16:creationId xmlns:a16="http://schemas.microsoft.com/office/drawing/2014/main" id="{65FAF64F-51D1-1549-8916-F18727F513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tel 5">
            <a:extLst>
              <a:ext uri="{FF2B5EF4-FFF2-40B4-BE49-F238E27FC236}">
                <a16:creationId xmlns:a16="http://schemas.microsoft.com/office/drawing/2014/main" id="{944CF0E0-F51D-6B4D-94CC-6DCA869DB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675" y="2518914"/>
            <a:ext cx="6288296" cy="1325563"/>
          </a:xfrm>
        </p:spPr>
        <p:txBody>
          <a:bodyPr>
            <a:normAutofit/>
          </a:bodyPr>
          <a:lstStyle/>
          <a:p>
            <a:r>
              <a:rPr lang="nb-NO" sz="6600" dirty="0">
                <a:solidFill>
                  <a:schemeClr val="bg1"/>
                </a:solidFill>
              </a:rPr>
              <a:t>T</a:t>
            </a:r>
            <a:r>
              <a:rPr lang="nb-NO" sz="6600" b="1" dirty="0">
                <a:solidFill>
                  <a:schemeClr val="bg1"/>
                </a:solidFill>
              </a:rPr>
              <a:t>ykk medvirkning</a:t>
            </a:r>
            <a:endParaRPr lang="en-GB" sz="6600" b="1" dirty="0">
              <a:solidFill>
                <a:schemeClr val="bg1"/>
              </a:solidFill>
            </a:endParaRPr>
          </a:p>
        </p:txBody>
      </p:sp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6D8CA7AD-8710-F7AA-3543-9E34328FA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310" y="271432"/>
            <a:ext cx="2018370" cy="22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38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erson Wearing Eyeglasses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143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love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sp>
        <p:nvSpPr>
          <p:cNvPr id="3" name="AutoShape 4" descr="Image result for loven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/>
          </a:p>
        </p:txBody>
      </p:sp>
      <p:pic>
        <p:nvPicPr>
          <p:cNvPr id="1030" name="Picture 6" descr="Image result for loven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462" y="3086100"/>
            <a:ext cx="2389169" cy="159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769C6727-2CA0-6C45-805B-5BA411609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388" y="1816443"/>
            <a:ext cx="3561380" cy="475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974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person, scene, scenebilde, flere&#10;&#10;Automatisk generert beskrivelse">
            <a:extLst>
              <a:ext uri="{FF2B5EF4-FFF2-40B4-BE49-F238E27FC236}">
                <a16:creationId xmlns:a16="http://schemas.microsoft.com/office/drawing/2014/main" id="{2381993D-26FF-7C18-B8B2-BAA1E3040A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D4C700E0-4C2B-6E57-A8C8-F49D5818D448}"/>
              </a:ext>
            </a:extLst>
          </p:cNvPr>
          <p:cNvSpPr/>
          <p:nvPr/>
        </p:nvSpPr>
        <p:spPr>
          <a:xfrm>
            <a:off x="2097741" y="524435"/>
            <a:ext cx="7960660" cy="4948518"/>
          </a:xfrm>
          <a:prstGeom prst="rect">
            <a:avLst/>
          </a:prstGeom>
          <a:solidFill>
            <a:schemeClr val="bg2">
              <a:alpha val="70065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514E939-7484-4D85-1C62-955B4701BD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54" b="9085"/>
          <a:stretch/>
        </p:blipFill>
        <p:spPr>
          <a:xfrm>
            <a:off x="1744917" y="524435"/>
            <a:ext cx="8702165" cy="5056094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983CC54A-E1FB-9ACC-5F6A-685D4818A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325" y="6050561"/>
            <a:ext cx="1142846" cy="52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6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-106" r="-211"/>
          <a:stretch/>
        </p:blipFill>
        <p:spPr>
          <a:xfrm>
            <a:off x="0" y="1"/>
            <a:ext cx="12320337" cy="6908296"/>
          </a:xfrm>
          <a:prstGeom prst="rect">
            <a:avLst/>
          </a:prstGeom>
        </p:spPr>
      </p:pic>
      <p:pic>
        <p:nvPicPr>
          <p:cNvPr id="4" name="Picture 1" descr="/var/folders/mw/2m_y2yq522n2y9jpfpz3hbqh0000gp/T/com.microsoft.Outlook/WebArchiveCopyPasteTempFiles/cidimage001.png@01D4D287.78EDB810">
            <a:extLst>
              <a:ext uri="{FF2B5EF4-FFF2-40B4-BE49-F238E27FC236}">
                <a16:creationId xmlns:a16="http://schemas.microsoft.com/office/drawing/2014/main" id="{00093C5E-A621-BF46-B1E0-01734AFDA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47" y="5722022"/>
            <a:ext cx="1926095" cy="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594080" y="4750040"/>
            <a:ext cx="4780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aina.hagen@oslomet.no</a:t>
            </a:r>
            <a:endParaRPr lang="nb-NO" b="1" u="sng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83706" y="6027530"/>
            <a:ext cx="5862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b="1" dirty="0">
                <a:solidFill>
                  <a:schemeClr val="bg1"/>
                </a:solidFill>
              </a:rPr>
              <a:t>Foto: Nina Vestby, Karoline Hjorth, </a:t>
            </a:r>
            <a:r>
              <a:rPr lang="nb-NO" b="1" dirty="0" err="1">
                <a:solidFill>
                  <a:schemeClr val="bg1"/>
                </a:solidFill>
              </a:rPr>
              <a:t>Dichino</a:t>
            </a:r>
            <a:r>
              <a:rPr lang="nb-NO" b="1" dirty="0">
                <a:solidFill>
                  <a:schemeClr val="bg1"/>
                </a:solidFill>
              </a:rPr>
              <a:t> Nguyen / Ildfluene og Sara B. Lorenzen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7071" y="2253229"/>
            <a:ext cx="3380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b="1" dirty="0">
                <a:solidFill>
                  <a:schemeClr val="bg1"/>
                </a:solidFill>
              </a:rPr>
              <a:t>Takk for meg!</a:t>
            </a:r>
          </a:p>
        </p:txBody>
      </p:sp>
    </p:spTree>
    <p:extLst>
      <p:ext uri="{BB962C8B-B14F-4D97-AF65-F5344CB8AC3E}">
        <p14:creationId xmlns:p14="http://schemas.microsoft.com/office/powerpoint/2010/main" val="4034798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2287ADC6-78D6-B3DF-2621-F44D02415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12" y="-1206500"/>
            <a:ext cx="6048375" cy="80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0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o&#10;&#10;Description automatically generated">
            <a:extLst>
              <a:ext uri="{FF2B5EF4-FFF2-40B4-BE49-F238E27FC236}">
                <a16:creationId xmlns:a16="http://schemas.microsoft.com/office/drawing/2014/main" id="{D6B3770B-6834-D948-B888-B1B4D3C56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81" y="418944"/>
            <a:ext cx="4141076" cy="9856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itle 3">
            <a:extLst>
              <a:ext uri="{FF2B5EF4-FFF2-40B4-BE49-F238E27FC236}">
                <a16:creationId xmlns:a16="http://schemas.microsoft.com/office/drawing/2014/main" id="{D83E0D8B-0C75-B54F-8D00-3AA298B6A2EE}"/>
              </a:ext>
            </a:extLst>
          </p:cNvPr>
          <p:cNvSpPr txBox="1">
            <a:spLocks/>
          </p:cNvSpPr>
          <p:nvPr/>
        </p:nvSpPr>
        <p:spPr>
          <a:xfrm>
            <a:off x="214981" y="1776335"/>
            <a:ext cx="6260721" cy="12601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i="1" dirty="0" err="1"/>
              <a:t>YouCount</a:t>
            </a:r>
            <a:r>
              <a:rPr lang="en-US" sz="2400" i="1" dirty="0"/>
              <a:t>: Empowering youth and cocreating social innovations and </a:t>
            </a:r>
            <a:r>
              <a:rPr lang="en-US" sz="2400" i="1" dirty="0">
                <a:latin typeface="MuktaMahee Regular" panose="020B0000000000000000" pitchFamily="34" charset="77"/>
                <a:cs typeface="MuktaMahee Regular" panose="020B0000000000000000" pitchFamily="34" charset="77"/>
              </a:rPr>
              <a:t>policymaking</a:t>
            </a:r>
            <a:r>
              <a:rPr lang="en-US" sz="2400" i="1" dirty="0"/>
              <a:t> through youth-focused citizen science </a:t>
            </a:r>
            <a:r>
              <a:rPr lang="en-US" sz="2400" dirty="0"/>
              <a:t>(2021-2024)</a:t>
            </a:r>
            <a:endParaRPr lang="en-US" dirty="0"/>
          </a:p>
        </p:txBody>
      </p:sp>
      <p:pic>
        <p:nvPicPr>
          <p:cNvPr id="18" name="Bilde 17" descr="Et bilde som inneholder kart&#10;&#10;Automatisk generert beskrivelse">
            <a:extLst>
              <a:ext uri="{FF2B5EF4-FFF2-40B4-BE49-F238E27FC236}">
                <a16:creationId xmlns:a16="http://schemas.microsoft.com/office/drawing/2014/main" id="{3BDDA1A7-47E6-8845-8F5C-C3FAD5CF1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767" y="279892"/>
            <a:ext cx="5684140" cy="6298215"/>
          </a:xfrm>
          <a:prstGeom prst="rect">
            <a:avLst/>
          </a:prstGeom>
          <a:noFill/>
        </p:spPr>
      </p:pic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21CEE58E-35E4-A04D-9B00-1E1241F33353}"/>
              </a:ext>
            </a:extLst>
          </p:cNvPr>
          <p:cNvSpPr txBox="1">
            <a:spLocks/>
          </p:cNvSpPr>
          <p:nvPr/>
        </p:nvSpPr>
        <p:spPr>
          <a:xfrm>
            <a:off x="299116" y="4782050"/>
            <a:ext cx="5234147" cy="320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MuktaMahee Regular" panose="020B0000000000000000" pitchFamily="34" charset="77"/>
                <a:cs typeface="MuktaMahee Regular" panose="020B0000000000000000" pitchFamily="34" charset="77"/>
              </a:rPr>
              <a:t>Horizon 2020 project coordinated by the Work Research Institute, Oslo Metropolitan University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3418C1F-C5EB-7042-B8AC-6D6993CFBCE3}"/>
              </a:ext>
            </a:extLst>
          </p:cNvPr>
          <p:cNvSpPr txBox="1"/>
          <p:nvPr/>
        </p:nvSpPr>
        <p:spPr>
          <a:xfrm>
            <a:off x="3200324" y="6201218"/>
            <a:ext cx="26616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https://</a:t>
            </a:r>
            <a:r>
              <a:rPr lang="en-GB" sz="1400" dirty="0" err="1"/>
              <a:t>www.youcountproject.eu</a:t>
            </a:r>
            <a:r>
              <a:rPr lang="en-GB" sz="1400" dirty="0"/>
              <a:t>/</a:t>
            </a:r>
          </a:p>
        </p:txBody>
      </p:sp>
      <p:pic>
        <p:nvPicPr>
          <p:cNvPr id="1025" name="Picture 12" descr="Qr code&#10;&#10;Description automatically generated with low confidence">
            <a:extLst>
              <a:ext uri="{FF2B5EF4-FFF2-40B4-BE49-F238E27FC236}">
                <a16:creationId xmlns:a16="http://schemas.microsoft.com/office/drawing/2014/main" id="{194E072E-CDFE-E915-D801-B67F9D600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93" y="3342518"/>
            <a:ext cx="54229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DAF64A-2C3E-F758-59D6-C494C57B3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14" y="445157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Graphic 8">
            <a:extLst>
              <a:ext uri="{FF2B5EF4-FFF2-40B4-BE49-F238E27FC236}">
                <a16:creationId xmlns:a16="http://schemas.microsoft.com/office/drawing/2014/main" id="{A2F38D02-A144-2E5A-5E9D-BD1FFFA5AF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294" y="5359369"/>
            <a:ext cx="985838" cy="657225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3D031EED-9BB4-7EF7-3D07-D0D9179B984A}"/>
              </a:ext>
            </a:extLst>
          </p:cNvPr>
          <p:cNvSpPr txBox="1"/>
          <p:nvPr/>
        </p:nvSpPr>
        <p:spPr>
          <a:xfrm>
            <a:off x="1433650" y="5316402"/>
            <a:ext cx="2880502" cy="700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100"/>
              </a:lnSpc>
            </a:pPr>
            <a:r>
              <a:rPr lang="en-US" sz="1200" dirty="0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</a:t>
            </a:r>
            <a:r>
              <a:rPr lang="en-US" sz="1200" dirty="0" err="1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YouCount</a:t>
            </a:r>
            <a:r>
              <a:rPr lang="en-US" sz="1200" dirty="0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has received funding </a:t>
            </a:r>
            <a:endParaRPr lang="nb-N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100"/>
              </a:lnSpc>
            </a:pPr>
            <a:r>
              <a:rPr lang="en-US" sz="1200" dirty="0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from the </a:t>
            </a:r>
            <a:r>
              <a:rPr lang="en-US" sz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European</a:t>
            </a:r>
            <a:r>
              <a:rPr lang="en-US" sz="1200" dirty="0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Union’s Horizon 2020</a:t>
            </a:r>
            <a:endParaRPr lang="nb-NO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100"/>
              </a:lnSpc>
            </a:pPr>
            <a:r>
              <a:rPr lang="en-US" sz="1200" dirty="0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research and innovation </a:t>
            </a:r>
            <a:r>
              <a:rPr lang="en-US" sz="1200" dirty="0" err="1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programme</a:t>
            </a:r>
            <a:r>
              <a:rPr lang="en-US" sz="1200" dirty="0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nb-NO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</a:t>
            </a:r>
          </a:p>
          <a:p>
            <a:r>
              <a:rPr lang="en-US" sz="1200" dirty="0">
                <a:solidFill>
                  <a:srgbClr val="1C1C1C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under grant agreement No </a:t>
            </a:r>
            <a:r>
              <a:rPr lang="nb-NO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101005931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3195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ng Exposure Shot Of A Girl Dancing">
            <a:extLst>
              <a:ext uri="{FF2B5EF4-FFF2-40B4-BE49-F238E27FC236}">
                <a16:creationId xmlns:a16="http://schemas.microsoft.com/office/drawing/2014/main" id="{A9956E10-CA13-8240-A928-4D1EC0994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b="14869"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5B8BC92-995B-C041-B0DD-BBF088564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b-NO" b="1" dirty="0">
                <a:solidFill>
                  <a:schemeClr val="bg1"/>
                </a:solidFill>
              </a:rPr>
              <a:t>«Medvirkning er en grunnleggende forutsetning i et lokaldemokrati» 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nb-NO" dirty="0">
                <a:solidFill>
                  <a:schemeClr val="bg1"/>
                </a:solidFill>
              </a:rPr>
              <a:t>Veileder KMD (2014)</a:t>
            </a:r>
          </a:p>
          <a:p>
            <a:pPr marL="0" indent="0">
              <a:lnSpc>
                <a:spcPct val="150000"/>
              </a:lnSpc>
              <a:buNone/>
            </a:pPr>
            <a:endParaRPr lang="nb-N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18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77" t="2187" r="513" b="1449"/>
          <a:stretch/>
        </p:blipFill>
        <p:spPr>
          <a:xfrm>
            <a:off x="-295656" y="-155448"/>
            <a:ext cx="12783312" cy="71688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58DBBB-5BEB-664D-840D-AADC0ED55627}"/>
              </a:ext>
            </a:extLst>
          </p:cNvPr>
          <p:cNvSpPr/>
          <p:nvPr/>
        </p:nvSpPr>
        <p:spPr>
          <a:xfrm>
            <a:off x="388883" y="2584898"/>
            <a:ext cx="11225048" cy="1860616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7200" dirty="0">
                <a:solidFill>
                  <a:schemeClr val="tx1"/>
                </a:solidFill>
              </a:rPr>
              <a:t>Hva er (ung) medvirkning?</a:t>
            </a:r>
          </a:p>
        </p:txBody>
      </p:sp>
    </p:spTree>
    <p:extLst>
      <p:ext uri="{BB962C8B-B14F-4D97-AF65-F5344CB8AC3E}">
        <p14:creationId xmlns:p14="http://schemas.microsoft.com/office/powerpoint/2010/main" val="2733626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hoto of Red Heart-shaped Paper Hanging on Rope">
            <a:extLst>
              <a:ext uri="{FF2B5EF4-FFF2-40B4-BE49-F238E27FC236}">
                <a16:creationId xmlns:a16="http://schemas.microsoft.com/office/drawing/2014/main" id="{95BB4DE8-24B2-004F-9C6A-EAA33B209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67967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0B3B32-94DE-F343-8180-6B8FCD978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9434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nb-NO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b-NO" dirty="0">
                <a:solidFill>
                  <a:schemeClr val="bg1"/>
                </a:solidFill>
              </a:rPr>
              <a:t>«Med medvirkning menes enkeltpersoner og gruppers </a:t>
            </a:r>
            <a:r>
              <a:rPr lang="nb-NO" b="1" dirty="0">
                <a:solidFill>
                  <a:schemeClr val="bg1"/>
                </a:solidFill>
              </a:rPr>
              <a:t>rett</a:t>
            </a:r>
            <a:r>
              <a:rPr lang="nb-NO" dirty="0">
                <a:solidFill>
                  <a:schemeClr val="bg1"/>
                </a:solidFill>
              </a:rPr>
              <a:t> til å kunne </a:t>
            </a:r>
            <a:r>
              <a:rPr lang="nb-NO" b="1" dirty="0">
                <a:solidFill>
                  <a:schemeClr val="bg1"/>
                </a:solidFill>
              </a:rPr>
              <a:t>delta i og påvirke beslutningsprosesser»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nb-NO" dirty="0">
                <a:solidFill>
                  <a:schemeClr val="bg1"/>
                </a:solidFill>
              </a:rPr>
              <a:t>NOU 2001:7</a:t>
            </a:r>
          </a:p>
          <a:p>
            <a:pPr marL="0" indent="0">
              <a:lnSpc>
                <a:spcPct val="150000"/>
              </a:lnSpc>
              <a:buNone/>
            </a:pP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83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Group of people holding strings">
            <a:extLst>
              <a:ext uri="{FF2B5EF4-FFF2-40B4-BE49-F238E27FC236}">
                <a16:creationId xmlns:a16="http://schemas.microsoft.com/office/drawing/2014/main" id="{D371B545-76F7-4057-925E-9810CDF669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4A1F4E-D326-5E1E-E5F6-78285B015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688" y="448492"/>
            <a:ext cx="10636624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0980" indent="0">
              <a:lnSpc>
                <a:spcPct val="160000"/>
              </a:lnSpc>
              <a:buNone/>
            </a:pPr>
            <a:r>
              <a:rPr lang="en-GB" sz="3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“Youth participation is about </a:t>
            </a:r>
            <a:r>
              <a:rPr lang="en-GB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having the </a:t>
            </a:r>
            <a:r>
              <a:rPr lang="en-GB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right</a:t>
            </a:r>
            <a:r>
              <a:rPr lang="en-GB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en-GB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means</a:t>
            </a:r>
            <a:r>
              <a:rPr lang="en-GB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</a:t>
            </a:r>
            <a:r>
              <a:rPr lang="en-GB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space</a:t>
            </a:r>
            <a:r>
              <a:rPr lang="en-GB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GB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opportunity</a:t>
            </a:r>
            <a:r>
              <a:rPr lang="en-GB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where necessary the </a:t>
            </a:r>
            <a:r>
              <a:rPr lang="en-GB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support</a:t>
            </a:r>
            <a:r>
              <a:rPr lang="en-GB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participate in and influence decisions and engage in actions and activities so as to contribute to building a better society.” </a:t>
            </a:r>
          </a:p>
          <a:p>
            <a:pPr marL="220980" indent="0">
              <a:buNone/>
            </a:pP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b-NO" sz="17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828FD49-0255-B5E6-45C8-ADB783D5F0ED}"/>
              </a:ext>
            </a:extLst>
          </p:cNvPr>
          <p:cNvSpPr txBox="1"/>
          <p:nvPr/>
        </p:nvSpPr>
        <p:spPr>
          <a:xfrm>
            <a:off x="1005718" y="4325474"/>
            <a:ext cx="537882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RMSOS model of youth participation,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 the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Revised European Charter on the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Participation of Young People in Local and Regional Life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3516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himmel, konstruksjon, bro&#10;&#10;Automatisk generert beskrivelse">
            <a:extLst>
              <a:ext uri="{FF2B5EF4-FFF2-40B4-BE49-F238E27FC236}">
                <a16:creationId xmlns:a16="http://schemas.microsoft.com/office/drawing/2014/main" id="{234B2E7F-6564-C965-9995-BD2FCCE2A8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5" b="248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117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1986542-d4e1-44c7-8a6d-ae959b690eba" xsi:nil="true"/>
    <lcf76f155ced4ddcb4097134ff3c332f xmlns="96a6f886-b600-4558-985b-33e975bba50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A8A36899FC3B248BF37CEEA83745168" ma:contentTypeVersion="16" ma:contentTypeDescription="Opprett et nytt dokument." ma:contentTypeScope="" ma:versionID="4ad538a45ab4ff12c6ffe2a4897f69e9">
  <xsd:schema xmlns:xsd="http://www.w3.org/2001/XMLSchema" xmlns:xs="http://www.w3.org/2001/XMLSchema" xmlns:p="http://schemas.microsoft.com/office/2006/metadata/properties" xmlns:ns2="96a6f886-b600-4558-985b-33e975bba501" xmlns:ns3="21986542-d4e1-44c7-8a6d-ae959b690eba" targetNamespace="http://schemas.microsoft.com/office/2006/metadata/properties" ma:root="true" ma:fieldsID="3d296b7fb008844d1f31157561fc7c8d" ns2:_="" ns3:_="">
    <xsd:import namespace="96a6f886-b600-4558-985b-33e975bba501"/>
    <xsd:import namespace="21986542-d4e1-44c7-8a6d-ae959b690e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a6f886-b600-4558-985b-33e975bba5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c837b304-89a2-409e-9d5c-9765d887ef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986542-d4e1-44c7-8a6d-ae959b690eb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1e0604f-bc91-4b05-8fbd-d31be9f1e728}" ma:internalName="TaxCatchAll" ma:showField="CatchAllData" ma:web="21986542-d4e1-44c7-8a6d-ae959b690e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C13A86E-D339-4275-BB9D-5E5136F3651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1F4D6D0-9D3A-462A-ABF0-227A2E5BD59F}">
  <ds:schemaRefs>
    <ds:schemaRef ds:uri="http://purl.org/dc/elements/1.1/"/>
    <ds:schemaRef ds:uri="21986542-d4e1-44c7-8a6d-ae959b690eba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96a6f886-b600-4558-985b-33e975bba501"/>
  </ds:schemaRefs>
</ds:datastoreItem>
</file>

<file path=customXml/itemProps3.xml><?xml version="1.0" encoding="utf-8"?>
<ds:datastoreItem xmlns:ds="http://schemas.openxmlformats.org/officeDocument/2006/customXml" ds:itemID="{319900EE-C46F-4E98-A67A-216EA8D788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a6f886-b600-4558-985b-33e975bba501"/>
    <ds:schemaRef ds:uri="21986542-d4e1-44c7-8a6d-ae959b690e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17148</TotalTime>
  <Words>435</Words>
  <Application>Microsoft Macintosh PowerPoint</Application>
  <PresentationFormat>Widescreen</PresentationFormat>
  <Paragraphs>66</Paragraphs>
  <Slides>24</Slides>
  <Notes>19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Moderat</vt:lpstr>
      <vt:lpstr>MuktaMahee Regular</vt:lpstr>
      <vt:lpstr>Times New Roman</vt:lpstr>
      <vt:lpstr>Office Theme</vt:lpstr>
      <vt:lpstr>Rom for ung kreativitet Meningsfull medvirkning &amp; idéutvikling på åpne møteplasser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Tykk medvirkning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Aina Landsverk Hagen</dc:creator>
  <cp:lastModifiedBy>Aina Landsverk Hagen</cp:lastModifiedBy>
  <cp:revision>155</cp:revision>
  <dcterms:created xsi:type="dcterms:W3CDTF">2020-09-17T13:52:03Z</dcterms:created>
  <dcterms:modified xsi:type="dcterms:W3CDTF">2023-05-18T22:40:35Z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0x0101003A8A36899FC3B248BF37CEEA83745168</vt:lpwstr>
  </property>
  <property fmtid="{D5CDD505-2E9C-101B-9397-08002B2CF9AE}" pid="3" name="MediaServiceImageTags">
    <vt:lpwstr/>
  </property>
</Properties>
</file>